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7" r:id="rId3"/>
    <p:sldId id="268" r:id="rId4"/>
    <p:sldId id="263" r:id="rId5"/>
    <p:sldId id="272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0805" autoAdjust="0"/>
  </p:normalViewPr>
  <p:slideViewPr>
    <p:cSldViewPr snapToGrid="0">
      <p:cViewPr varScale="1">
        <p:scale>
          <a:sx n="108" d="100"/>
          <a:sy n="108" d="100"/>
        </p:scale>
        <p:origin x="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4E27A-8952-450B-ACAA-F8772F731ABC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0671E-EE29-4F3E-98BC-0C4DF430F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5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NEUTRAL CARRIER DAS FOR VA FACILITIES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0671E-EE29-4F3E-98BC-0C4DF430FB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Patient Satisfaction</a:t>
            </a:r>
          </a:p>
          <a:p>
            <a:pPr lvl="1"/>
            <a:r>
              <a:rPr lang="en-US" dirty="0"/>
              <a:t>Veterans, their families, and their care givers will get excellent cell coverage no matter what carrier they are on within VA hospitals which are notorious for poor coverage.  </a:t>
            </a:r>
          </a:p>
          <a:p>
            <a:pPr lvl="0"/>
            <a:r>
              <a:rPr lang="en-US" dirty="0"/>
              <a:t>Standardization</a:t>
            </a:r>
          </a:p>
          <a:p>
            <a:pPr lvl="1"/>
            <a:r>
              <a:rPr lang="en-US" dirty="0"/>
              <a:t>National Standardization of mobility capabilities</a:t>
            </a:r>
          </a:p>
          <a:p>
            <a:pPr lvl="1"/>
            <a:r>
              <a:rPr lang="en-US" dirty="0"/>
              <a:t>Decrease one off coverage in facilities where single carrier DAS have been installed</a:t>
            </a:r>
          </a:p>
          <a:p>
            <a:pPr lvl="0"/>
            <a:r>
              <a:rPr lang="en-US" dirty="0"/>
              <a:t>Contracting</a:t>
            </a:r>
          </a:p>
          <a:p>
            <a:pPr lvl="1"/>
            <a:r>
              <a:rPr lang="en-US" dirty="0"/>
              <a:t>Significant mobility cost reduction</a:t>
            </a:r>
          </a:p>
          <a:p>
            <a:pPr lvl="2"/>
            <a:r>
              <a:rPr lang="en-US" dirty="0"/>
              <a:t>When multiple carriers can compete for a mobility contract in every facility the costs are significantly less than if competition is limited to the carrier that has spent the monies to provide a DAS for free. (Free isn’t free) Company that provides DAS knows they will recoup the costs eventually.</a:t>
            </a:r>
          </a:p>
          <a:p>
            <a:pPr lvl="1"/>
            <a:r>
              <a:rPr lang="en-US" dirty="0"/>
              <a:t>Level Mobility contract playing field</a:t>
            </a:r>
          </a:p>
          <a:p>
            <a:pPr lvl="1"/>
            <a:r>
              <a:rPr lang="en-US" dirty="0"/>
              <a:t>National wireless contract competition decreases costs significantly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671E-EE29-4F3E-98BC-0C4DF430FB5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8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000" b="0" dirty="0"/>
              <a:t>Clinical Innovation</a:t>
            </a:r>
          </a:p>
          <a:p>
            <a:pPr marL="742950" lvl="1" indent="-285750">
              <a:buFont typeface="Arial" panose="020B0604020202020204" pitchFamily="34" charset="0"/>
              <a:buNone/>
            </a:pPr>
            <a:r>
              <a:rPr lang="en-US" dirty="0"/>
              <a:t>Significant Enhancement to mobile technology innovation and adoption</a:t>
            </a:r>
          </a:p>
          <a:p>
            <a:pPr marL="742950" lvl="1" indent="-285750">
              <a:buFont typeface="Arial" panose="020B0604020202020204" pitchFamily="34" charset="0"/>
              <a:buNone/>
            </a:pPr>
            <a:r>
              <a:rPr lang="en-US" dirty="0"/>
              <a:t>Removes poor cellular coverage or single carrier barrier to clinical innovation</a:t>
            </a:r>
          </a:p>
          <a:p>
            <a:pPr marL="742950" lvl="1" indent="-285750">
              <a:buFont typeface="Arial" panose="020B0604020202020204" pitchFamily="34" charset="0"/>
              <a:buNone/>
            </a:pPr>
            <a:r>
              <a:rPr lang="en-US" dirty="0"/>
              <a:t>Enhancements in Location-based Services</a:t>
            </a:r>
          </a:p>
          <a:p>
            <a:pPr marL="742950" lvl="1" indent="-285750">
              <a:buFont typeface="Arial" panose="020B0604020202020204" pitchFamily="34" charset="0"/>
              <a:buNone/>
            </a:pPr>
            <a:r>
              <a:rPr lang="en-US" dirty="0"/>
              <a:t>Scalable for Paging and additional add-on features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Patient Safety</a:t>
            </a:r>
          </a:p>
          <a:p>
            <a:pPr lvl="1"/>
            <a:r>
              <a:rPr lang="en-US" dirty="0"/>
              <a:t>FirstNet integration for Federal Hospitals and grounds within Municipalities</a:t>
            </a:r>
          </a:p>
          <a:p>
            <a:pPr lvl="1"/>
            <a:endParaRPr lang="en-US" dirty="0"/>
          </a:p>
          <a:p>
            <a:pPr lvl="0"/>
            <a:r>
              <a:rPr lang="en-US" sz="2000" b="0" dirty="0"/>
              <a:t>Technical Innovation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System built forward thinking with a Path to 5G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24/7 support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Remote monitoring for a Quality System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671E-EE29-4F3E-98BC-0C4DF430FB5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8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000" b="0" dirty="0"/>
              <a:t>One Free Distributed Antenna System = Unlimited Free Distributed Antenna Systems</a:t>
            </a:r>
          </a:p>
          <a:p>
            <a:pPr marL="742950" lvl="1" indent="-285750">
              <a:buFont typeface="Arial" panose="020B0604020202020204" pitchFamily="34" charset="0"/>
              <a:buNone/>
            </a:pPr>
            <a:r>
              <a:rPr lang="en-US" b="0" dirty="0"/>
              <a:t>Free isn’t free - Carriers know that by providing a ‘free’ DAS that it will guarantee them mobility contracts going forward and typically at higher than competitive rates </a:t>
            </a:r>
          </a:p>
          <a:p>
            <a:pPr marL="742950" lvl="1" indent="-285750">
              <a:buFont typeface="Arial" panose="020B0604020202020204" pitchFamily="34" charset="0"/>
              <a:buNone/>
            </a:pPr>
            <a:r>
              <a:rPr lang="en-US" b="0" dirty="0"/>
              <a:t>In an open marketplace if one carrier can, five carriers can</a:t>
            </a:r>
          </a:p>
          <a:p>
            <a:pPr marL="742950" lvl="1" indent="-285750">
              <a:buFont typeface="Arial" panose="020B0604020202020204" pitchFamily="34" charset="0"/>
              <a:buNone/>
            </a:pPr>
            <a:r>
              <a:rPr lang="en-US" b="0" dirty="0"/>
              <a:t>This can increase the facility burden five times on the infrastructure</a:t>
            </a:r>
          </a:p>
          <a:p>
            <a:pPr marL="742950" lvl="1" indent="-285750">
              <a:buFont typeface="Arial" panose="020B0604020202020204" pitchFamily="34" charset="0"/>
              <a:buNone/>
            </a:pPr>
            <a:r>
              <a:rPr lang="en-US" b="0" dirty="0"/>
              <a:t>Staff requirements and the length of time could take years for all carriers</a:t>
            </a:r>
          </a:p>
          <a:p>
            <a:pPr marL="742950" lvl="1" indent="-285750">
              <a:buFont typeface="Arial" panose="020B0604020202020204" pitchFamily="34" charset="0"/>
              <a:buNone/>
            </a:pPr>
            <a:r>
              <a:rPr lang="en-US" b="0" dirty="0"/>
              <a:t>Single POC, Single monitoring point and less intrusive in short &amp; long term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lvl="0"/>
            <a:r>
              <a:rPr lang="en-US" sz="2000" b="0" dirty="0"/>
              <a:t>Technical limitations to Single Carrier ‘Free’ DAS</a:t>
            </a:r>
          </a:p>
          <a:p>
            <a:pPr marL="742950" lvl="1" indent="-285750">
              <a:buFont typeface="Arial" panose="020B0604020202020204" pitchFamily="34" charset="0"/>
              <a:buNone/>
            </a:pPr>
            <a:r>
              <a:rPr lang="en-US" dirty="0"/>
              <a:t>Taxing Facilities existing resources</a:t>
            </a:r>
          </a:p>
          <a:p>
            <a:pPr marL="742950" lvl="1" indent="-285750">
              <a:buFont typeface="Arial" panose="020B0604020202020204" pitchFamily="34" charset="0"/>
              <a:buNone/>
            </a:pPr>
            <a:r>
              <a:rPr lang="en-US" dirty="0"/>
              <a:t>Rather than adding conduits, raceways and up to 5x the antennas the individual DAS solution combines all carriers to one physical signal path</a:t>
            </a:r>
          </a:p>
          <a:p>
            <a:pPr marL="742950" lvl="1" indent="-285750">
              <a:buFont typeface="Arial" panose="020B0604020202020204" pitchFamily="34" charset="0"/>
              <a:buNone/>
            </a:pPr>
            <a:r>
              <a:rPr lang="en-US" dirty="0" err="1"/>
              <a:t>HeadEnd</a:t>
            </a:r>
            <a:r>
              <a:rPr lang="en-US" dirty="0"/>
              <a:t>/IT Room capacity will have a single footprint for the DAS; decreasing Power, Backup Power and HVAC needs of the facility</a:t>
            </a:r>
          </a:p>
          <a:p>
            <a:pPr marL="742950" lvl="1" indent="-285750">
              <a:buFont typeface="Arial" panose="020B0604020202020204" pitchFamily="34" charset="0"/>
              <a:buNone/>
            </a:pPr>
            <a:r>
              <a:rPr lang="en-US" dirty="0"/>
              <a:t>IT Closets will not have capacity for more than one system in most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671E-EE29-4F3E-98BC-0C4DF430FB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/>
              <a:t>AT&amp;T Government Solutions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Delivering projects via Networx Contract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Providing Oversight and Support to the 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Telecommunications Technical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Veteran Owned Small Business – Certified by the Department of Veterans Affairs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Nationwide reach for VA support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671E-EE29-4F3E-98BC-0C4DF430FB5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DFB6-45E9-4514-A393-63FE60FD5992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AB78-F0DE-4E43-8161-EDB398068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5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DFB6-45E9-4514-A393-63FE60FD5992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AB78-F0DE-4E43-8161-EDB398068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DFB6-45E9-4514-A393-63FE60FD5992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AB78-F0DE-4E43-8161-EDB398068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DFB6-45E9-4514-A393-63FE60FD5992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AB78-F0DE-4E43-8161-EDB398068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DFB6-45E9-4514-A393-63FE60FD5992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AB78-F0DE-4E43-8161-EDB398068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7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DFB6-45E9-4514-A393-63FE60FD5992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AB78-F0DE-4E43-8161-EDB398068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9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DFB6-45E9-4514-A393-63FE60FD5992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AB78-F0DE-4E43-8161-EDB398068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DFB6-45E9-4514-A393-63FE60FD5992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AB78-F0DE-4E43-8161-EDB398068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0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DFB6-45E9-4514-A393-63FE60FD5992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AB78-F0DE-4E43-8161-EDB398068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3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DFB6-45E9-4514-A393-63FE60FD5992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AB78-F0DE-4E43-8161-EDB398068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DFB6-45E9-4514-A393-63FE60FD5992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AB78-F0DE-4E43-8161-EDB398068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2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DFB6-45E9-4514-A393-63FE60FD5992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5AB78-F0DE-4E43-8161-EDB398068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6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firstnet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rstnet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3A05782-7448-4372-9855-C9B071090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698501"/>
            <a:ext cx="3688773" cy="1489638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AA66616-201F-4BDA-B173-EB6C79FB7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6" y="1852390"/>
            <a:ext cx="803939" cy="746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4CFB0-5A4C-4BAE-8FD6-57BED4072B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37" y="1292622"/>
            <a:ext cx="1313873" cy="711829"/>
          </a:xfrm>
          <a:prstGeom prst="rect">
            <a:avLst/>
          </a:prstGeom>
        </p:spPr>
      </p:pic>
      <p:pic>
        <p:nvPicPr>
          <p:cNvPr id="6" name="Picture 2" descr="Image result for at&amp;t vector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9500" y="629380"/>
            <a:ext cx="2717800" cy="122301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59500" y="1719789"/>
            <a:ext cx="284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itchFamily="34" charset="0"/>
              </a:rPr>
              <a:t>Government Solutions</a:t>
            </a:r>
            <a:endParaRPr kumimoji="0" lang="en-US" sz="2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Vrinda" pitchFamily="34" charset="0"/>
            </a:endParaRPr>
          </a:p>
        </p:txBody>
      </p:sp>
      <p:pic>
        <p:nvPicPr>
          <p:cNvPr id="10243" name="Picture 3" descr="Image result for department of veterans affairs logo high resolu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3021" y="5097527"/>
            <a:ext cx="6588991" cy="146275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A73468-5275-45D0-8DB8-99F788197E5B}"/>
              </a:ext>
            </a:extLst>
          </p:cNvPr>
          <p:cNvSpPr txBox="1"/>
          <p:nvPr/>
        </p:nvSpPr>
        <p:spPr>
          <a:xfrm>
            <a:off x="89790" y="3720196"/>
            <a:ext cx="9054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NEUTRAL CARRIER DAS FOR VA FACILITIES</a:t>
            </a:r>
          </a:p>
        </p:txBody>
      </p:sp>
    </p:spTree>
    <p:extLst>
      <p:ext uri="{BB962C8B-B14F-4D97-AF65-F5344CB8AC3E}">
        <p14:creationId xmlns:p14="http://schemas.microsoft.com/office/powerpoint/2010/main" val="282581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15DB7C-86AF-483C-9ACB-AA7F65451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78" y="6149235"/>
            <a:ext cx="578056" cy="5365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B8E99-5385-429E-9127-F122A76C2FFF}"/>
              </a:ext>
            </a:extLst>
          </p:cNvPr>
          <p:cNvSpPr txBox="1"/>
          <p:nvPr/>
        </p:nvSpPr>
        <p:spPr>
          <a:xfrm>
            <a:off x="258097" y="1427577"/>
            <a:ext cx="869417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Patient Satisfaction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Quality Cellular network coverage no matter what carrier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Change the narrative of poor cell coverage in VA Hospitals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Higher patient satisfaction scores, plus better reviews by Veterans families and caregivers</a:t>
            </a:r>
          </a:p>
          <a:p>
            <a:pPr lvl="0"/>
            <a:endParaRPr lang="en-US" sz="1000" b="1" dirty="0"/>
          </a:p>
          <a:p>
            <a:pPr lvl="0"/>
            <a:r>
              <a:rPr lang="en-US" sz="2000" b="1" dirty="0"/>
              <a:t>Standardization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National Standardization of mobility capabilities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Decrease one off coverage in facilities where single carrier DAS have been installed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Long Term Maintenance means quality </a:t>
            </a:r>
          </a:p>
          <a:p>
            <a:pPr lvl="0"/>
            <a:endParaRPr lang="en-US" sz="1000" b="1" dirty="0"/>
          </a:p>
          <a:p>
            <a:pPr lvl="0"/>
            <a:r>
              <a:rPr lang="en-US" sz="2000" b="1" dirty="0"/>
              <a:t>Contracting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Mobility cost reduction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When multiple carriers can compete for a mobility contract in every facility the costs are significantly less than if competition is limited to the one carrier that has a DAS on premise.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Level Mobility contract playing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National wireless contract competition decreases costs significantly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DAS Solutions offered currently on Networx Contract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8D02E3-40B6-4D27-BB60-E0414ABF27A5}"/>
              </a:ext>
            </a:extLst>
          </p:cNvPr>
          <p:cNvSpPr txBox="1"/>
          <p:nvPr/>
        </p:nvSpPr>
        <p:spPr>
          <a:xfrm>
            <a:off x="1064786" y="846884"/>
            <a:ext cx="722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Value Proposition for Multi-Carrier DAS in VA Hospitals</a:t>
            </a:r>
            <a:endParaRPr lang="en-US" sz="2400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3446E7-4329-413A-B9EA-0BE9C07052B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6" y="16625"/>
            <a:ext cx="1384299" cy="753184"/>
          </a:xfrm>
          <a:prstGeom prst="rect">
            <a:avLst/>
          </a:prstGeom>
        </p:spPr>
      </p:pic>
      <p:pic>
        <p:nvPicPr>
          <p:cNvPr id="12" name="Picture 2" descr="Image result for at&amp;t vector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1712" y="16625"/>
            <a:ext cx="1636888" cy="73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028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15DB7C-86AF-483C-9ACB-AA7F65451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78" y="6149235"/>
            <a:ext cx="578056" cy="5365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B8E99-5385-429E-9127-F122A76C2FFF}"/>
              </a:ext>
            </a:extLst>
          </p:cNvPr>
          <p:cNvSpPr txBox="1"/>
          <p:nvPr/>
        </p:nvSpPr>
        <p:spPr>
          <a:xfrm>
            <a:off x="258097" y="1663254"/>
            <a:ext cx="869417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Clinical Innovation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Significant Enhancement to mobile technology innovation and adoption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Removes poor cellular coverage or single carrier barrier to clinical innovation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Enhancements in Location-based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Scalable for Paging and additional add-on features: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Repeaters for Land Mobile Radio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lvl="0"/>
            <a:r>
              <a:rPr lang="en-US" sz="2000" b="1" dirty="0"/>
              <a:t>Patient 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FirstNet integration for Federal Hospitals and grounds within Municipalities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Opt-In States have option to have direct communication with State &amp; Local responders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Currently All States have “opted-in” into FirstNet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Seamless facility coverage </a:t>
            </a:r>
          </a:p>
          <a:p>
            <a:pPr lvl="0"/>
            <a:endParaRPr lang="en-US" sz="1000" b="1" dirty="0"/>
          </a:p>
          <a:p>
            <a:pPr lvl="0"/>
            <a:r>
              <a:rPr lang="en-US" sz="2000" b="1" dirty="0"/>
              <a:t>Technical Innovation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System built forward thinking with a Path to 5G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24/7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Remote monitoring for a Quality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D02E3-40B6-4D27-BB60-E0414ABF27A5}"/>
              </a:ext>
            </a:extLst>
          </p:cNvPr>
          <p:cNvSpPr txBox="1"/>
          <p:nvPr/>
        </p:nvSpPr>
        <p:spPr>
          <a:xfrm>
            <a:off x="1064786" y="846884"/>
            <a:ext cx="722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Value Proposition for Multi-Carrier DAS in VA Hospitals</a:t>
            </a:r>
            <a:endParaRPr lang="en-US" sz="2400" u="sng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3446E7-4329-413A-B9EA-0BE9C07052B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6" y="16625"/>
            <a:ext cx="1384299" cy="753184"/>
          </a:xfrm>
          <a:prstGeom prst="rect">
            <a:avLst/>
          </a:prstGeom>
        </p:spPr>
      </p:pic>
      <p:pic>
        <p:nvPicPr>
          <p:cNvPr id="15" name="Picture 2" descr="Image result for at&amp;t vector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1712" y="16625"/>
            <a:ext cx="1636888" cy="73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582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Image result for at&amp;t vecto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15DB7C-86AF-483C-9ACB-AA7F65451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78" y="6149235"/>
            <a:ext cx="578056" cy="536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3B8E99-5385-429E-9127-F122A76C2FFF}"/>
              </a:ext>
            </a:extLst>
          </p:cNvPr>
          <p:cNvSpPr txBox="1"/>
          <p:nvPr/>
        </p:nvSpPr>
        <p:spPr>
          <a:xfrm>
            <a:off x="0" y="1516082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Single Carrier Distributed Antenna System = Limited Options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Single Carrier DAS does not address holistic needs of VA employees / patients / guests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Placing multiple single carrier DAS facilities can mean 5x burden on the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Staff requirements and the length of time could take years for all carriers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Single POC, Single monitoring point and less intrusive in short &amp; long term</a:t>
            </a:r>
          </a:p>
          <a:p>
            <a:pPr lvl="1"/>
            <a:endParaRPr lang="en-US" sz="1200" dirty="0"/>
          </a:p>
          <a:p>
            <a:pPr lvl="0"/>
            <a:r>
              <a:rPr lang="en-US" sz="2000" b="1" dirty="0"/>
              <a:t>Technical limitations to Single Carrier 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Taxing to Facility existing resources (personnel / space / cable &amp; fiber infrastructure)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Rather than adding conduits, raceways and up to 5x the antennas the individual DAS solution combines all carriers to one physical signal path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HeadEnd</a:t>
            </a:r>
            <a:r>
              <a:rPr lang="en-US" dirty="0"/>
              <a:t>/IT Room capacity will have a single footprint for the DAS; decreasing Power, Backup Power and HVAC needs of the 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 Closets will not have capacity for more than one system in most cases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8D02E3-40B6-4D27-BB60-E0414ABF27A5}"/>
              </a:ext>
            </a:extLst>
          </p:cNvPr>
          <p:cNvSpPr txBox="1"/>
          <p:nvPr/>
        </p:nvSpPr>
        <p:spPr>
          <a:xfrm>
            <a:off x="1699786" y="846884"/>
            <a:ext cx="722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Removing the Facility &amp; Hospital Staff Burden</a:t>
            </a:r>
            <a:endParaRPr lang="en-US" sz="2400" u="sng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3446E7-4329-413A-B9EA-0BE9C07052B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6" y="16625"/>
            <a:ext cx="1384299" cy="753184"/>
          </a:xfrm>
          <a:prstGeom prst="rect">
            <a:avLst/>
          </a:prstGeom>
        </p:spPr>
      </p:pic>
      <p:pic>
        <p:nvPicPr>
          <p:cNvPr id="14" name="Picture 2" descr="Image result for at&amp;t vector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5087" y="33250"/>
            <a:ext cx="1636888" cy="73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17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Image result for at&amp;t vecto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15DB7C-86AF-483C-9ACB-AA7F65451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78" y="6149235"/>
            <a:ext cx="578056" cy="536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3446E7-4329-413A-B9EA-0BE9C07052B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6" y="33250"/>
            <a:ext cx="1384299" cy="753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3B8E99-5385-429E-9127-F122A76C2FFF}"/>
              </a:ext>
            </a:extLst>
          </p:cNvPr>
          <p:cNvSpPr txBox="1"/>
          <p:nvPr/>
        </p:nvSpPr>
        <p:spPr>
          <a:xfrm>
            <a:off x="392457" y="1574368"/>
            <a:ext cx="86019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AT&amp;T Public Sector Solutions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Delivering projects via Networx Contract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Providing Oversight and Support to the VA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Telecommunications Technical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Veteran Owned Small Business – Certified by the Department of Veterans Affairs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Nationwide reach for VA support	</a:t>
            </a:r>
          </a:p>
          <a:p>
            <a:pPr lvl="1"/>
            <a:endParaRPr lang="en-US" dirty="0"/>
          </a:p>
          <a:p>
            <a:r>
              <a:rPr lang="en-US" dirty="0">
                <a:hlinkClick r:id="rId6"/>
              </a:rPr>
              <a:t>https://www.corp.att.com/public-safety/att-firstnet/https://www.corp.att.com/public-safety/att-firstnet/</a:t>
            </a:r>
          </a:p>
          <a:p>
            <a:r>
              <a:rPr lang="en-US" dirty="0">
                <a:hlinkClick r:id="rId6"/>
              </a:rPr>
              <a:t>www.firstnet.com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www.firstnet.gov</a:t>
            </a:r>
            <a:r>
              <a:rPr lang="en-US" dirty="0"/>
              <a:t> </a:t>
            </a:r>
          </a:p>
          <a:p>
            <a:endParaRPr lang="en-US" dirty="0"/>
          </a:p>
          <a:p>
            <a:pPr algn="ctr"/>
            <a:r>
              <a:rPr lang="en-US" sz="2400" b="1" dirty="0"/>
              <a:t>AT&amp;T + TTS DAS Solutions allow for a customizable, phased approach to fit VA budget requirements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8D02E3-40B6-4D27-BB60-E0414ABF27A5}"/>
              </a:ext>
            </a:extLst>
          </p:cNvPr>
          <p:cNvSpPr txBox="1"/>
          <p:nvPr/>
        </p:nvSpPr>
        <p:spPr>
          <a:xfrm>
            <a:off x="3071570" y="846884"/>
            <a:ext cx="722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VA Delivery Team</a:t>
            </a:r>
            <a:endParaRPr lang="en-US" sz="2400" u="sng" dirty="0"/>
          </a:p>
        </p:txBody>
      </p:sp>
      <p:pic>
        <p:nvPicPr>
          <p:cNvPr id="11" name="Picture 2" descr="Image result for at&amp;t vector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5087" y="33250"/>
            <a:ext cx="1636888" cy="73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17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394D96-50C5-495A-83A8-0C760D329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6" y="313608"/>
            <a:ext cx="2355436" cy="1276126"/>
          </a:xfrm>
          <a:prstGeom prst="rect">
            <a:avLst/>
          </a:prstGeom>
        </p:spPr>
      </p:pic>
      <p:sp>
        <p:nvSpPr>
          <p:cNvPr id="3074" name="AutoShape 2" descr="Image result for at&amp;t vecto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Image result for at&amp;t vecto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6100" y="317499"/>
            <a:ext cx="3200400" cy="1440181"/>
          </a:xfrm>
          <a:prstGeom prst="rect">
            <a:avLst/>
          </a:prstGeom>
          <a:noFill/>
        </p:spPr>
      </p:pic>
      <p:pic>
        <p:nvPicPr>
          <p:cNvPr id="8" name="Picture 3" descr="Image result for department of veterans affairs logo high resolu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300" y="3000947"/>
            <a:ext cx="8128000" cy="180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177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2781</TotalTime>
  <Words>736</Words>
  <Application>Microsoft Office PowerPoint</Application>
  <PresentationFormat>On-screen Show (4:3)</PresentationFormat>
  <Paragraphs>113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Elkas</dc:creator>
  <cp:lastModifiedBy>Cody Boyd</cp:lastModifiedBy>
  <cp:revision>90</cp:revision>
  <dcterms:created xsi:type="dcterms:W3CDTF">2017-07-19T12:01:49Z</dcterms:created>
  <dcterms:modified xsi:type="dcterms:W3CDTF">2020-07-01T15:22:38Z</dcterms:modified>
</cp:coreProperties>
</file>